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Lst>
  <p:notesMasterIdLst>
    <p:notesMasterId r:id="rId31"/>
  </p:notesMasterIdLst>
  <p:sldIdLst>
    <p:sldId id="361" r:id="rId4"/>
    <p:sldId id="257" r:id="rId5"/>
    <p:sldId id="262" r:id="rId6"/>
    <p:sldId id="280"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5" r:id="rId29"/>
    <p:sldId id="306" r:id="rId30"/>
  </p:sldIdLst>
  <p:sldSz cx="9144000" cy="5143500" type="screen16x9"/>
  <p:notesSz cx="6858000" cy="9144000"/>
  <p:embeddedFontLst>
    <p:embeddedFont>
      <p:font typeface="Anton" pitchFamily="2" charset="0"/>
      <p:regular r:id="rId32"/>
    </p:embeddedFont>
    <p:embeddedFont>
      <p:font typeface="DM Sans" pitchFamily="2" charset="0"/>
      <p:regular r:id="rId33"/>
      <p:bold r:id="rId34"/>
      <p:italic r:id="rId35"/>
      <p:boldItalic r:id="rId36"/>
    </p:embeddedFont>
    <p:embeddedFont>
      <p:font typeface="Helvetica Neue Ligh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607e6e380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607e6e3801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607e6e3801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1607e6e3801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607e6e380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607e6e380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ff43020f6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ff43020f6b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07e6e380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607e6e3801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607e6e380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1607e6e3801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607e6e380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607e6e380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07e6e380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607e6e380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607e6e380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607e6e3801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607e6e380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1607e6e3801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607e6e380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607e6e380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607e6e380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607e6e380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607e6e380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607e6e380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607e6e3801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607e6e3801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607e6e380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607e6e3801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60311b56b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60311b56b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60311b56b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60311b56b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ad1fdc11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5a5cd8c5f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5a5cd8c5f5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607e6e380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607e6e380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607e6e380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607e6e380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7552379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6600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3" r:id="rId2"/>
    <p:sldLayoutId id="2147483714" r:id="rId3"/>
    <p:sldLayoutId id="2147483715" r:id="rId4"/>
    <p:sldLayoutId id="2147483718" r:id="rId5"/>
    <p:sldLayoutId id="2147483719" r:id="rId6"/>
    <p:sldLayoutId id="2147483721" r:id="rId7"/>
    <p:sldLayoutId id="2147483800" r:id="rId8"/>
    <p:sldLayoutId id="214748380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0.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5.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03</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13"/>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2</a:t>
            </a:r>
            <a:endParaRPr sz="3000" b="1">
              <a:solidFill>
                <a:schemeClr val="lt1"/>
              </a:solidFill>
              <a:latin typeface="DM Sans"/>
              <a:ea typeface="DM Sans"/>
              <a:cs typeface="DM Sans"/>
              <a:sym typeface="DM Sans"/>
            </a:endParaRPr>
          </a:p>
        </p:txBody>
      </p:sp>
      <p:pic>
        <p:nvPicPr>
          <p:cNvPr id="511" name="Google Shape;511;p113"/>
          <p:cNvPicPr preferRelativeResize="0"/>
          <p:nvPr/>
        </p:nvPicPr>
        <p:blipFill>
          <a:blip r:embed="rId3">
            <a:alphaModFix/>
          </a:blip>
          <a:stretch>
            <a:fillRect/>
          </a:stretch>
        </p:blipFill>
        <p:spPr>
          <a:xfrm>
            <a:off x="1013288" y="1000325"/>
            <a:ext cx="7117421" cy="402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14"/>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3</a:t>
            </a:r>
            <a:endParaRPr sz="3000" b="1">
              <a:solidFill>
                <a:schemeClr val="lt1"/>
              </a:solidFill>
              <a:latin typeface="DM Sans"/>
              <a:ea typeface="DM Sans"/>
              <a:cs typeface="DM Sans"/>
              <a:sym typeface="DM Sans"/>
            </a:endParaRPr>
          </a:p>
        </p:txBody>
      </p:sp>
      <p:pic>
        <p:nvPicPr>
          <p:cNvPr id="517" name="Google Shape;517;p114"/>
          <p:cNvPicPr preferRelativeResize="0"/>
          <p:nvPr/>
        </p:nvPicPr>
        <p:blipFill>
          <a:blip r:embed="rId3">
            <a:alphaModFix/>
          </a:blip>
          <a:stretch>
            <a:fillRect/>
          </a:stretch>
        </p:blipFill>
        <p:spPr>
          <a:xfrm>
            <a:off x="1285875" y="2508475"/>
            <a:ext cx="6572250" cy="166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15"/>
          <p:cNvSpPr/>
          <p:nvPr/>
        </p:nvSpPr>
        <p:spPr>
          <a:xfrm>
            <a:off x="390600" y="1317850"/>
            <a:ext cx="8362800" cy="3385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15"/>
          <p:cNvSpPr txBox="1"/>
          <p:nvPr/>
        </p:nvSpPr>
        <p:spPr>
          <a:xfrm>
            <a:off x="1461300" y="73400"/>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 olvidemos reconfigurar app.js</a:t>
            </a:r>
            <a:endParaRPr sz="3500" b="1" i="0" u="none" strike="noStrike" cap="none">
              <a:solidFill>
                <a:schemeClr val="lt1"/>
              </a:solidFill>
              <a:latin typeface="DM Sans"/>
              <a:ea typeface="DM Sans"/>
              <a:cs typeface="DM Sans"/>
              <a:sym typeface="DM Sans"/>
            </a:endParaRPr>
          </a:p>
        </p:txBody>
      </p:sp>
      <p:sp>
        <p:nvSpPr>
          <p:cNvPr id="524" name="Google Shape;524;p115"/>
          <p:cNvSpPr txBox="1"/>
          <p:nvPr/>
        </p:nvSpPr>
        <p:spPr>
          <a:xfrm>
            <a:off x="545100" y="1847525"/>
            <a:ext cx="3191400" cy="219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450">
                <a:latin typeface="DM Sans"/>
                <a:ea typeface="DM Sans"/>
                <a:cs typeface="DM Sans"/>
                <a:sym typeface="DM Sans"/>
              </a:rPr>
              <a:t>Recordemos que aún tenemos que trabajar con nuestros dos middlewares de </a:t>
            </a:r>
            <a:r>
              <a:rPr lang="es" sz="1450" b="1">
                <a:latin typeface="DM Sans"/>
                <a:ea typeface="DM Sans"/>
                <a:cs typeface="DM Sans"/>
                <a:sym typeface="DM Sans"/>
              </a:rPr>
              <a:t>express.json </a:t>
            </a:r>
            <a:r>
              <a:rPr lang="es" sz="1450">
                <a:latin typeface="DM Sans"/>
                <a:ea typeface="DM Sans"/>
                <a:cs typeface="DM Sans"/>
                <a:sym typeface="DM Sans"/>
              </a:rPr>
              <a:t>y </a:t>
            </a:r>
            <a:r>
              <a:rPr lang="es" sz="1450" b="1">
                <a:latin typeface="DM Sans"/>
                <a:ea typeface="DM Sans"/>
                <a:cs typeface="DM Sans"/>
                <a:sym typeface="DM Sans"/>
              </a:rPr>
              <a:t>express.urlencoded</a:t>
            </a:r>
            <a:r>
              <a:rPr lang="es" sz="1450">
                <a:latin typeface="DM Sans"/>
                <a:ea typeface="DM Sans"/>
                <a:cs typeface="DM Sans"/>
                <a:sym typeface="DM Sans"/>
              </a:rPr>
              <a:t>. </a:t>
            </a:r>
            <a:endParaRPr sz="1450">
              <a:latin typeface="DM Sans"/>
              <a:ea typeface="DM Sans"/>
              <a:cs typeface="DM Sans"/>
              <a:sym typeface="DM Sans"/>
            </a:endParaRPr>
          </a:p>
          <a:p>
            <a:pPr marL="0" marR="0" lvl="0" indent="0" algn="l" rtl="0">
              <a:lnSpc>
                <a:spcPct val="100000"/>
              </a:lnSpc>
              <a:spcBef>
                <a:spcPts val="0"/>
              </a:spcBef>
              <a:spcAft>
                <a:spcPts val="0"/>
              </a:spcAft>
              <a:buNone/>
            </a:pPr>
            <a:endParaRPr sz="1450">
              <a:latin typeface="DM Sans"/>
              <a:ea typeface="DM Sans"/>
              <a:cs typeface="DM Sans"/>
              <a:sym typeface="DM Sans"/>
            </a:endParaRPr>
          </a:p>
          <a:p>
            <a:pPr marL="0" marR="0" lvl="0" indent="0" algn="l" rtl="0">
              <a:lnSpc>
                <a:spcPct val="100000"/>
              </a:lnSpc>
              <a:spcBef>
                <a:spcPts val="0"/>
              </a:spcBef>
              <a:spcAft>
                <a:spcPts val="0"/>
              </a:spcAft>
              <a:buNone/>
            </a:pPr>
            <a:r>
              <a:rPr lang="es" sz="1450">
                <a:latin typeface="DM Sans"/>
                <a:ea typeface="DM Sans"/>
                <a:cs typeface="DM Sans"/>
                <a:sym typeface="DM Sans"/>
              </a:rPr>
              <a:t>También setearemos una conexión directa a mongoose, debido a que no trabajaremos con más DAOs diferentes a mongoDB</a:t>
            </a:r>
            <a:endParaRPr sz="1450">
              <a:latin typeface="DM Sans"/>
              <a:ea typeface="DM Sans"/>
              <a:cs typeface="DM Sans"/>
              <a:sym typeface="DM Sans"/>
            </a:endParaRPr>
          </a:p>
        </p:txBody>
      </p:sp>
      <p:pic>
        <p:nvPicPr>
          <p:cNvPr id="525" name="Google Shape;525;p115"/>
          <p:cNvPicPr preferRelativeResize="0"/>
          <p:nvPr/>
        </p:nvPicPr>
        <p:blipFill>
          <a:blip r:embed="rId3">
            <a:alphaModFix/>
          </a:blip>
          <a:stretch>
            <a:fillRect/>
          </a:stretch>
        </p:blipFill>
        <p:spPr>
          <a:xfrm>
            <a:off x="4038513" y="2401538"/>
            <a:ext cx="4714875" cy="103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16"/>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16"/>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usuario</a:t>
            </a:r>
            <a:endParaRPr sz="2900" b="1" i="0" u="none" strike="noStrike" cap="none">
              <a:solidFill>
                <a:schemeClr val="lt1"/>
              </a:solidFill>
              <a:latin typeface="DM Sans"/>
              <a:ea typeface="DM Sans"/>
              <a:cs typeface="DM Sans"/>
              <a:sym typeface="DM Sans"/>
            </a:endParaRPr>
          </a:p>
        </p:txBody>
      </p:sp>
      <p:sp>
        <p:nvSpPr>
          <p:cNvPr id="532" name="Google Shape;532;p116"/>
          <p:cNvSpPr txBox="1"/>
          <p:nvPr/>
        </p:nvSpPr>
        <p:spPr>
          <a:xfrm>
            <a:off x="252500" y="1644300"/>
            <a:ext cx="50598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el usuario a partir del modelo previamente definido. </a:t>
            </a:r>
            <a:endParaRPr sz="1550">
              <a:latin typeface="DM Sans"/>
              <a:ea typeface="DM Sans"/>
              <a:cs typeface="DM Sans"/>
              <a:sym typeface="DM Sans"/>
            </a:endParaRPr>
          </a:p>
          <a:p>
            <a:pPr marL="0" marR="0" lvl="0" indent="0" algn="l" rtl="0">
              <a:lnSpc>
                <a:spcPct val="100000"/>
              </a:lnSpc>
              <a:spcBef>
                <a:spcPts val="0"/>
              </a:spcBef>
              <a:spcAft>
                <a:spcPts val="0"/>
              </a:spcAft>
              <a:buNone/>
            </a:pP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La intención es utilizar este usuario para poder generar las órdenes acorde con un negocio, no será necesario contar con más usuarios, así que con uno bastará para corroborar que todo esté bien</a:t>
            </a:r>
            <a:endParaRPr sz="1550">
              <a:latin typeface="DM Sans"/>
              <a:ea typeface="DM Sans"/>
              <a:cs typeface="DM Sans"/>
              <a:sym typeface="DM Sans"/>
            </a:endParaRPr>
          </a:p>
        </p:txBody>
      </p:sp>
      <p:pic>
        <p:nvPicPr>
          <p:cNvPr id="533" name="Google Shape;533;p116"/>
          <p:cNvPicPr preferRelativeResize="0"/>
          <p:nvPr/>
        </p:nvPicPr>
        <p:blipFill>
          <a:blip r:embed="rId3">
            <a:alphaModFix/>
          </a:blip>
          <a:stretch>
            <a:fillRect/>
          </a:stretch>
        </p:blipFill>
        <p:spPr>
          <a:xfrm>
            <a:off x="5430350" y="855375"/>
            <a:ext cx="2624374" cy="409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1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7"/>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business</a:t>
            </a:r>
            <a:endParaRPr sz="2900" b="1" i="0" u="none" strike="noStrike" cap="none">
              <a:solidFill>
                <a:schemeClr val="lt1"/>
              </a:solidFill>
              <a:latin typeface="DM Sans"/>
              <a:ea typeface="DM Sans"/>
              <a:cs typeface="DM Sans"/>
              <a:sym typeface="DM Sans"/>
            </a:endParaRPr>
          </a:p>
        </p:txBody>
      </p:sp>
      <p:sp>
        <p:nvSpPr>
          <p:cNvPr id="540" name="Google Shape;540;p117"/>
          <p:cNvSpPr txBox="1"/>
          <p:nvPr/>
        </p:nvSpPr>
        <p:spPr>
          <a:xfrm>
            <a:off x="252500" y="1644300"/>
            <a:ext cx="45195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el negocio, éste contará con tres productos para poder hacer órdenes a partir de éstos. </a:t>
            </a:r>
            <a:endParaRPr sz="1550">
              <a:latin typeface="DM Sans"/>
              <a:ea typeface="DM Sans"/>
              <a:cs typeface="DM Sans"/>
              <a:sym typeface="DM Sans"/>
            </a:endParaRPr>
          </a:p>
          <a:p>
            <a:pPr marL="0" marR="0" lvl="0" indent="0" algn="l" rtl="0">
              <a:lnSpc>
                <a:spcPct val="100000"/>
              </a:lnSpc>
              <a:spcBef>
                <a:spcPts val="0"/>
              </a:spcBef>
              <a:spcAft>
                <a:spcPts val="0"/>
              </a:spcAft>
              <a:buNone/>
            </a:pP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Ahora que tenemos un usuario creado y un negocio creado, podemos proceder a crear una orden a partir de éste.</a:t>
            </a:r>
            <a:endParaRPr sz="1550">
              <a:latin typeface="DM Sans"/>
              <a:ea typeface="DM Sans"/>
              <a:cs typeface="DM Sans"/>
              <a:sym typeface="DM Sans"/>
            </a:endParaRPr>
          </a:p>
        </p:txBody>
      </p:sp>
      <p:pic>
        <p:nvPicPr>
          <p:cNvPr id="541" name="Google Shape;541;p117"/>
          <p:cNvPicPr preferRelativeResize="0"/>
          <p:nvPr/>
        </p:nvPicPr>
        <p:blipFill>
          <a:blip r:embed="rId3">
            <a:alphaModFix/>
          </a:blip>
          <a:stretch>
            <a:fillRect/>
          </a:stretch>
        </p:blipFill>
        <p:spPr>
          <a:xfrm>
            <a:off x="5195814" y="855375"/>
            <a:ext cx="3569423" cy="409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18"/>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8"/>
          <p:cNvSpPr txBox="1"/>
          <p:nvPr/>
        </p:nvSpPr>
        <p:spPr>
          <a:xfrm>
            <a:off x="-22425" y="-67525"/>
            <a:ext cx="9195300" cy="988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orden a partir de usuario y negocio previo</a:t>
            </a:r>
            <a:endParaRPr sz="2900" b="1" i="0" u="none" strike="noStrike" cap="none">
              <a:solidFill>
                <a:schemeClr val="lt1"/>
              </a:solidFill>
              <a:latin typeface="DM Sans"/>
              <a:ea typeface="DM Sans"/>
              <a:cs typeface="DM Sans"/>
              <a:sym typeface="DM Sans"/>
            </a:endParaRPr>
          </a:p>
        </p:txBody>
      </p:sp>
      <p:sp>
        <p:nvSpPr>
          <p:cNvPr id="548" name="Google Shape;548;p118"/>
          <p:cNvSpPr txBox="1"/>
          <p:nvPr/>
        </p:nvSpPr>
        <p:spPr>
          <a:xfrm>
            <a:off x="252500" y="1644300"/>
            <a:ext cx="35292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Para crear la orden sólo necesitamos el id generado por el usuario en la base, el id del negocio creado en la base y, además, en un arreglo, sólo los números del id de los productos que estén dentro del arreglo del producto del negocio.</a:t>
            </a:r>
            <a:endParaRPr sz="1550">
              <a:latin typeface="DM Sans"/>
              <a:ea typeface="DM Sans"/>
              <a:cs typeface="DM Sans"/>
              <a:sym typeface="DM Sans"/>
            </a:endParaRPr>
          </a:p>
        </p:txBody>
      </p:sp>
      <p:pic>
        <p:nvPicPr>
          <p:cNvPr id="549" name="Google Shape;549;p118"/>
          <p:cNvPicPr preferRelativeResize="0"/>
          <p:nvPr/>
        </p:nvPicPr>
        <p:blipFill>
          <a:blip r:embed="rId3">
            <a:alphaModFix/>
          </a:blip>
          <a:stretch>
            <a:fillRect/>
          </a:stretch>
        </p:blipFill>
        <p:spPr>
          <a:xfrm>
            <a:off x="4011925" y="988200"/>
            <a:ext cx="4980950" cy="3927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Negocio</a:t>
            </a:r>
            <a:endParaRPr sz="4000" b="1" i="0" u="none" strike="noStrike" cap="none">
              <a:solidFill>
                <a:schemeClr val="lt1"/>
              </a:solidFill>
              <a:latin typeface="DM Sans"/>
              <a:ea typeface="DM Sans"/>
              <a:cs typeface="DM Sans"/>
              <a:sym typeface="DM Sans"/>
            </a:endParaRPr>
          </a:p>
        </p:txBody>
      </p:sp>
      <p:sp>
        <p:nvSpPr>
          <p:cNvPr id="555" name="Google Shape;555;p119"/>
          <p:cNvSpPr txBox="1"/>
          <p:nvPr/>
        </p:nvSpPr>
        <p:spPr>
          <a:xfrm>
            <a:off x="1865250" y="3160700"/>
            <a:ext cx="54135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3 localizada en tu carpeta compartida.</a:t>
            </a:r>
            <a:endParaRPr sz="2000">
              <a:solidFill>
                <a:schemeClr val="lt1"/>
              </a:solidFill>
              <a:latin typeface="DM Sans"/>
              <a:ea typeface="DM Sans"/>
              <a:cs typeface="DM Sans"/>
              <a:sym typeface="DM Sans"/>
            </a:endParaRPr>
          </a:p>
        </p:txBody>
      </p:sp>
      <p:pic>
        <p:nvPicPr>
          <p:cNvPr id="556" name="Google Shape;556;p119"/>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557" name="Google Shape;557;p119"/>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20"/>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Visualizando órdenes en un </a:t>
            </a:r>
            <a:r>
              <a:rPr lang="es" sz="4000" b="1">
                <a:solidFill>
                  <a:schemeClr val="accent5"/>
                </a:solidFill>
                <a:latin typeface="DM Sans"/>
                <a:ea typeface="DM Sans"/>
                <a:cs typeface="DM Sans"/>
                <a:sym typeface="DM Sans"/>
              </a:rPr>
              <a:t>Frontend </a:t>
            </a:r>
            <a:r>
              <a:rPr lang="es" sz="4000" b="1">
                <a:solidFill>
                  <a:schemeClr val="lt1"/>
                </a:solidFill>
                <a:latin typeface="DM Sans"/>
                <a:ea typeface="DM Sans"/>
                <a:cs typeface="DM Sans"/>
                <a:sym typeface="DM Sans"/>
              </a:rPr>
              <a:t>sencillo</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1"/>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21"/>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Generando Frontend sencillo.</a:t>
            </a:r>
            <a:endParaRPr sz="2900" b="1" i="0" u="none" strike="noStrike" cap="none">
              <a:solidFill>
                <a:schemeClr val="lt1"/>
              </a:solidFill>
              <a:latin typeface="DM Sans"/>
              <a:ea typeface="DM Sans"/>
              <a:cs typeface="DM Sans"/>
              <a:sym typeface="DM Sans"/>
            </a:endParaRPr>
          </a:p>
        </p:txBody>
      </p:sp>
      <p:sp>
        <p:nvSpPr>
          <p:cNvPr id="569" name="Google Shape;569;p121"/>
          <p:cNvSpPr txBox="1"/>
          <p:nvPr/>
        </p:nvSpPr>
        <p:spPr>
          <a:xfrm>
            <a:off x="252500" y="1644300"/>
            <a:ext cx="2797500" cy="257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Creamos un “Frontend” simple basado en un index.html y un index.js, el cual hará una petición</a:t>
            </a:r>
            <a:endParaRPr sz="1550">
              <a:latin typeface="DM Sans"/>
              <a:ea typeface="DM Sans"/>
              <a:cs typeface="DM Sans"/>
              <a:sym typeface="DM Sans"/>
            </a:endParaRPr>
          </a:p>
          <a:p>
            <a:pPr marL="0" marR="0" lvl="0" indent="0" algn="l" rtl="0">
              <a:lnSpc>
                <a:spcPct val="100000"/>
              </a:lnSpc>
              <a:spcBef>
                <a:spcPts val="0"/>
              </a:spcBef>
              <a:spcAft>
                <a:spcPts val="0"/>
              </a:spcAft>
              <a:buNone/>
            </a:pPr>
            <a:r>
              <a:rPr lang="es" sz="1550">
                <a:latin typeface="DM Sans"/>
                <a:ea typeface="DM Sans"/>
                <a:cs typeface="DM Sans"/>
                <a:sym typeface="DM Sans"/>
              </a:rPr>
              <a:t>hacia el servidor, solicitando las órdenes generadas en la base de datos. esta solicitud se hará al servidor que tenemos escuchando en 8080</a:t>
            </a:r>
            <a:endParaRPr sz="1550">
              <a:latin typeface="DM Sans"/>
              <a:ea typeface="DM Sans"/>
              <a:cs typeface="DM Sans"/>
              <a:sym typeface="DM Sans"/>
            </a:endParaRPr>
          </a:p>
        </p:txBody>
      </p:sp>
      <p:pic>
        <p:nvPicPr>
          <p:cNvPr id="570" name="Google Shape;570;p121"/>
          <p:cNvPicPr preferRelativeResize="0"/>
          <p:nvPr/>
        </p:nvPicPr>
        <p:blipFill>
          <a:blip r:embed="rId3">
            <a:alphaModFix/>
          </a:blip>
          <a:stretch>
            <a:fillRect/>
          </a:stretch>
        </p:blipFill>
        <p:spPr>
          <a:xfrm>
            <a:off x="3358050" y="925150"/>
            <a:ext cx="5634825" cy="2397300"/>
          </a:xfrm>
          <a:prstGeom prst="rect">
            <a:avLst/>
          </a:prstGeom>
          <a:noFill/>
          <a:ln>
            <a:noFill/>
          </a:ln>
        </p:spPr>
      </p:pic>
      <p:pic>
        <p:nvPicPr>
          <p:cNvPr id="571" name="Google Shape;571;p121"/>
          <p:cNvPicPr preferRelativeResize="0"/>
          <p:nvPr/>
        </p:nvPicPr>
        <p:blipFill>
          <a:blip r:embed="rId4">
            <a:alphaModFix/>
          </a:blip>
          <a:stretch>
            <a:fillRect/>
          </a:stretch>
        </p:blipFill>
        <p:spPr>
          <a:xfrm>
            <a:off x="3358050" y="3510751"/>
            <a:ext cx="5634825" cy="9880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2"/>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2"/>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Echando a andar el frontend</a:t>
            </a:r>
            <a:endParaRPr sz="2900" b="1" i="0" u="none" strike="noStrike" cap="none">
              <a:solidFill>
                <a:schemeClr val="lt1"/>
              </a:solidFill>
              <a:latin typeface="DM Sans"/>
              <a:ea typeface="DM Sans"/>
              <a:cs typeface="DM Sans"/>
              <a:sym typeface="DM Sans"/>
            </a:endParaRPr>
          </a:p>
        </p:txBody>
      </p:sp>
      <p:sp>
        <p:nvSpPr>
          <p:cNvPr id="578" name="Google Shape;578;p122"/>
          <p:cNvSpPr txBox="1"/>
          <p:nvPr/>
        </p:nvSpPr>
        <p:spPr>
          <a:xfrm>
            <a:off x="241250" y="1009025"/>
            <a:ext cx="5048700" cy="9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Una vez seteados nuestros archivos, daremos click al botón de Visual Studio Code “Go Live” el cual levantará un servidor en el puerto 5500. </a:t>
            </a:r>
            <a:endParaRPr sz="1550">
              <a:latin typeface="DM Sans"/>
              <a:ea typeface="DM Sans"/>
              <a:cs typeface="DM Sans"/>
              <a:sym typeface="DM Sans"/>
            </a:endParaRPr>
          </a:p>
        </p:txBody>
      </p:sp>
      <p:pic>
        <p:nvPicPr>
          <p:cNvPr id="579" name="Google Shape;579;p122"/>
          <p:cNvPicPr preferRelativeResize="0"/>
          <p:nvPr/>
        </p:nvPicPr>
        <p:blipFill>
          <a:blip r:embed="rId3">
            <a:alphaModFix/>
          </a:blip>
          <a:stretch>
            <a:fillRect/>
          </a:stretch>
        </p:blipFill>
        <p:spPr>
          <a:xfrm>
            <a:off x="6038725" y="1009025"/>
            <a:ext cx="2797500" cy="800525"/>
          </a:xfrm>
          <a:prstGeom prst="rect">
            <a:avLst/>
          </a:prstGeom>
          <a:noFill/>
          <a:ln>
            <a:noFill/>
          </a:ln>
        </p:spPr>
      </p:pic>
      <p:sp>
        <p:nvSpPr>
          <p:cNvPr id="580" name="Google Shape;580;p122"/>
          <p:cNvSpPr txBox="1"/>
          <p:nvPr/>
        </p:nvSpPr>
        <p:spPr>
          <a:xfrm>
            <a:off x="241250" y="2692100"/>
            <a:ext cx="5048700" cy="1139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Esto nos permitirá tener más claro el origen desde el cual estamos realizando la petición al otro servidor de backend que tenemos levantado. Analizaremos el comportamiento de esta petición. </a:t>
            </a:r>
            <a:endParaRPr sz="1550">
              <a:latin typeface="DM Sans"/>
              <a:ea typeface="DM Sans"/>
              <a:cs typeface="DM Sans"/>
              <a:sym typeface="DM Sans"/>
            </a:endParaRPr>
          </a:p>
        </p:txBody>
      </p:sp>
      <p:pic>
        <p:nvPicPr>
          <p:cNvPr id="581" name="Google Shape;581;p122"/>
          <p:cNvPicPr preferRelativeResize="0"/>
          <p:nvPr/>
        </p:nvPicPr>
        <p:blipFill>
          <a:blip r:embed="rId4">
            <a:alphaModFix/>
          </a:blip>
          <a:stretch>
            <a:fillRect/>
          </a:stretch>
        </p:blipFill>
        <p:spPr>
          <a:xfrm>
            <a:off x="5863181" y="2608076"/>
            <a:ext cx="3129694" cy="98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3"/>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¡Nuevamente el bloqueo de CORS!</a:t>
            </a:r>
            <a:endParaRPr sz="3500" b="1" i="0" u="none" strike="noStrike" cap="none">
              <a:solidFill>
                <a:schemeClr val="dk1"/>
              </a:solidFill>
              <a:latin typeface="DM Sans"/>
              <a:ea typeface="DM Sans"/>
              <a:cs typeface="DM Sans"/>
              <a:sym typeface="DM Sans"/>
            </a:endParaRPr>
          </a:p>
        </p:txBody>
      </p:sp>
      <p:pic>
        <p:nvPicPr>
          <p:cNvPr id="587" name="Google Shape;587;p123"/>
          <p:cNvPicPr preferRelativeResize="0"/>
          <p:nvPr/>
        </p:nvPicPr>
        <p:blipFill>
          <a:blip r:embed="rId3">
            <a:alphaModFix/>
          </a:blip>
          <a:stretch>
            <a:fillRect/>
          </a:stretch>
        </p:blipFill>
        <p:spPr>
          <a:xfrm>
            <a:off x="2977500" y="1033475"/>
            <a:ext cx="6166626" cy="1819400"/>
          </a:xfrm>
          <a:prstGeom prst="rect">
            <a:avLst/>
          </a:prstGeom>
          <a:noFill/>
          <a:ln>
            <a:noFill/>
          </a:ln>
        </p:spPr>
      </p:pic>
      <p:sp>
        <p:nvSpPr>
          <p:cNvPr id="588" name="Google Shape;588;p123"/>
          <p:cNvSpPr txBox="1"/>
          <p:nvPr/>
        </p:nvSpPr>
        <p:spPr>
          <a:xfrm>
            <a:off x="22500" y="1384350"/>
            <a:ext cx="29550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Como vimos la clase pasada, hay un tema de bloqueo por parte de nuestro propio servidor. estos errores de CORS implican que recibió una petición por parte de un origen “extraño”</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Si nuestro servidor no tiene sus CORS configurados, encontraremos que bloqueará todo lo que sea diferente a su origen (localhost:8080)</a:t>
            </a:r>
            <a:endParaRPr sz="1300">
              <a:latin typeface="DM Sans"/>
              <a:ea typeface="DM Sans"/>
              <a:cs typeface="DM Sans"/>
              <a:sym typeface="DM Sans"/>
            </a:endParaRPr>
          </a:p>
        </p:txBody>
      </p:sp>
      <p:pic>
        <p:nvPicPr>
          <p:cNvPr id="589" name="Google Shape;589;p123"/>
          <p:cNvPicPr preferRelativeResize="0"/>
          <p:nvPr/>
        </p:nvPicPr>
        <p:blipFill>
          <a:blip r:embed="rId4">
            <a:alphaModFix/>
          </a:blip>
          <a:stretch>
            <a:fillRect/>
          </a:stretch>
        </p:blipFill>
        <p:spPr>
          <a:xfrm>
            <a:off x="2977500" y="3016525"/>
            <a:ext cx="4978288" cy="198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4"/>
          <p:cNvSpPr txBox="1"/>
          <p:nvPr/>
        </p:nvSpPr>
        <p:spPr>
          <a:xfrm>
            <a:off x="0" y="9895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Resolviendo los CORS</a:t>
            </a:r>
            <a:endParaRPr sz="3500" b="1" i="0" u="none" strike="noStrike" cap="none">
              <a:solidFill>
                <a:schemeClr val="dk1"/>
              </a:solidFill>
              <a:latin typeface="DM Sans"/>
              <a:ea typeface="DM Sans"/>
              <a:cs typeface="DM Sans"/>
              <a:sym typeface="DM Sans"/>
            </a:endParaRPr>
          </a:p>
        </p:txBody>
      </p:sp>
      <p:sp>
        <p:nvSpPr>
          <p:cNvPr id="595" name="Google Shape;595;p124"/>
          <p:cNvSpPr txBox="1"/>
          <p:nvPr/>
        </p:nvSpPr>
        <p:spPr>
          <a:xfrm>
            <a:off x="22500" y="1384350"/>
            <a:ext cx="65841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Primero instalaremos los cors con                              </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Luego, en nuestro archivo </a:t>
            </a:r>
            <a:r>
              <a:rPr lang="es" sz="1300" b="1">
                <a:latin typeface="DM Sans"/>
                <a:ea typeface="DM Sans"/>
                <a:cs typeface="DM Sans"/>
                <a:sym typeface="DM Sans"/>
              </a:rPr>
              <a:t>app.js</a:t>
            </a:r>
            <a:r>
              <a:rPr lang="es" sz="1300">
                <a:latin typeface="DM Sans"/>
                <a:ea typeface="DM Sans"/>
                <a:cs typeface="DM Sans"/>
                <a:sym typeface="DM Sans"/>
              </a:rPr>
              <a:t>, setearemos los cors a partir de su respectivo middleware:</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indicamos el origen aceptado y los métodos bajo los cuales se aceptarán sus peticiones</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p:txBody>
      </p:sp>
      <p:pic>
        <p:nvPicPr>
          <p:cNvPr id="596" name="Google Shape;596;p124"/>
          <p:cNvPicPr preferRelativeResize="0"/>
          <p:nvPr/>
        </p:nvPicPr>
        <p:blipFill>
          <a:blip r:embed="rId3">
            <a:alphaModFix/>
          </a:blip>
          <a:stretch>
            <a:fillRect/>
          </a:stretch>
        </p:blipFill>
        <p:spPr>
          <a:xfrm>
            <a:off x="2808575" y="1348200"/>
            <a:ext cx="1590675" cy="457200"/>
          </a:xfrm>
          <a:prstGeom prst="rect">
            <a:avLst/>
          </a:prstGeom>
          <a:noFill/>
          <a:ln>
            <a:noFill/>
          </a:ln>
        </p:spPr>
      </p:pic>
      <p:pic>
        <p:nvPicPr>
          <p:cNvPr id="597" name="Google Shape;597;p124"/>
          <p:cNvPicPr preferRelativeResize="0"/>
          <p:nvPr/>
        </p:nvPicPr>
        <p:blipFill>
          <a:blip r:embed="rId4">
            <a:alphaModFix/>
          </a:blip>
          <a:stretch>
            <a:fillRect/>
          </a:stretch>
        </p:blipFill>
        <p:spPr>
          <a:xfrm>
            <a:off x="22500" y="2571750"/>
            <a:ext cx="6838950" cy="266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25"/>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Analizando la petición nuevamente</a:t>
            </a:r>
            <a:endParaRPr sz="3500" b="1" i="0" u="none" strike="noStrike" cap="none">
              <a:solidFill>
                <a:schemeClr val="dk1"/>
              </a:solidFill>
              <a:latin typeface="DM Sans"/>
              <a:ea typeface="DM Sans"/>
              <a:cs typeface="DM Sans"/>
              <a:sym typeface="DM Sans"/>
            </a:endParaRPr>
          </a:p>
        </p:txBody>
      </p:sp>
      <p:pic>
        <p:nvPicPr>
          <p:cNvPr id="603" name="Google Shape;603;p125"/>
          <p:cNvPicPr preferRelativeResize="0"/>
          <p:nvPr/>
        </p:nvPicPr>
        <p:blipFill>
          <a:blip r:embed="rId3">
            <a:alphaModFix/>
          </a:blip>
          <a:stretch>
            <a:fillRect/>
          </a:stretch>
        </p:blipFill>
        <p:spPr>
          <a:xfrm>
            <a:off x="152400" y="2339925"/>
            <a:ext cx="8839198" cy="2627183"/>
          </a:xfrm>
          <a:prstGeom prst="rect">
            <a:avLst/>
          </a:prstGeom>
          <a:noFill/>
          <a:ln>
            <a:noFill/>
          </a:ln>
        </p:spPr>
      </p:pic>
      <p:sp>
        <p:nvSpPr>
          <p:cNvPr id="604" name="Google Shape;604;p125"/>
          <p:cNvSpPr txBox="1"/>
          <p:nvPr/>
        </p:nvSpPr>
        <p:spPr>
          <a:xfrm>
            <a:off x="270125" y="1350600"/>
            <a:ext cx="605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Notamos que ahora, al haber indicado que el servidor en el puerto 5500 sí era conocido, puede responder sin problema a la petición. </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6"/>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6"/>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Últimos cambios al frontend</a:t>
            </a:r>
            <a:endParaRPr sz="2900" b="1" i="0" u="none" strike="noStrike" cap="none">
              <a:solidFill>
                <a:schemeClr val="lt1"/>
              </a:solidFill>
              <a:latin typeface="DM Sans"/>
              <a:ea typeface="DM Sans"/>
              <a:cs typeface="DM Sans"/>
              <a:sym typeface="DM Sans"/>
            </a:endParaRPr>
          </a:p>
        </p:txBody>
      </p:sp>
      <p:pic>
        <p:nvPicPr>
          <p:cNvPr id="611" name="Google Shape;611;p126"/>
          <p:cNvPicPr preferRelativeResize="0"/>
          <p:nvPr/>
        </p:nvPicPr>
        <p:blipFill>
          <a:blip r:embed="rId3">
            <a:alphaModFix/>
          </a:blip>
          <a:stretch>
            <a:fillRect/>
          </a:stretch>
        </p:blipFill>
        <p:spPr>
          <a:xfrm>
            <a:off x="1047123" y="855373"/>
            <a:ext cx="7049741" cy="4096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7"/>
          <p:cNvSpPr txBox="1"/>
          <p:nvPr/>
        </p:nvSpPr>
        <p:spPr>
          <a:xfrm>
            <a:off x="-22425" y="11255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Resultado final</a:t>
            </a:r>
            <a:endParaRPr sz="2900" b="1" i="0" u="none" strike="noStrike" cap="none">
              <a:solidFill>
                <a:schemeClr val="lt1"/>
              </a:solidFill>
              <a:latin typeface="DM Sans"/>
              <a:ea typeface="DM Sans"/>
              <a:cs typeface="DM Sans"/>
              <a:sym typeface="DM Sans"/>
            </a:endParaRPr>
          </a:p>
        </p:txBody>
      </p:sp>
      <p:pic>
        <p:nvPicPr>
          <p:cNvPr id="618" name="Google Shape;618;p127"/>
          <p:cNvPicPr preferRelativeResize="0"/>
          <p:nvPr/>
        </p:nvPicPr>
        <p:blipFill>
          <a:blip r:embed="rId3">
            <a:alphaModFix/>
          </a:blip>
          <a:stretch>
            <a:fillRect/>
          </a:stretch>
        </p:blipFill>
        <p:spPr>
          <a:xfrm>
            <a:off x="1730225" y="903500"/>
            <a:ext cx="5690000" cy="4000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976473"/>
            <a:ext cx="6221400" cy="309312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03</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400" b="1" dirty="0">
                <a:solidFill>
                  <a:schemeClr val="lt1"/>
                </a:solidFill>
                <a:latin typeface="DM Sans"/>
                <a:ea typeface="DM Sans"/>
                <a:cs typeface="DM Sans"/>
                <a:sym typeface="DM Sans"/>
              </a:rPr>
              <a:t>Servidor Completo en capas</a:t>
            </a:r>
            <a:endParaRPr lang="es" sz="36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 </a:t>
            </a:r>
            <a:r>
              <a:rPr lang="es" sz="4000" b="1" dirty="0">
                <a:solidFill>
                  <a:schemeClr val="accent6"/>
                </a:solidFill>
                <a:latin typeface="DM Sans"/>
                <a:ea typeface="DM Sans"/>
                <a:cs typeface="DM Sans"/>
                <a:sym typeface="DM Sans"/>
              </a:rPr>
              <a:t>Finalización Ejercicio</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0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DAO</a:t>
            </a:r>
            <a:endParaRPr sz="4000" b="1" i="0" u="none" strike="noStrike" cap="none">
              <a:solidFill>
                <a:schemeClr val="lt1"/>
              </a:solidFill>
              <a:latin typeface="DM Sans"/>
              <a:ea typeface="DM Sans"/>
              <a:cs typeface="DM Sans"/>
              <a:sym typeface="DM Sans"/>
            </a:endParaRPr>
          </a:p>
        </p:txBody>
      </p:sp>
      <p:sp>
        <p:nvSpPr>
          <p:cNvPr id="467" name="Google Shape;467;p106"/>
          <p:cNvSpPr txBox="1"/>
          <p:nvPr/>
        </p:nvSpPr>
        <p:spPr>
          <a:xfrm>
            <a:off x="1825175" y="3029925"/>
            <a:ext cx="611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2 localizada en tu carpeta compartida.</a:t>
            </a:r>
            <a:endParaRPr sz="2000">
              <a:solidFill>
                <a:schemeClr val="lt1"/>
              </a:solidFill>
              <a:latin typeface="DM Sans"/>
              <a:ea typeface="DM Sans"/>
              <a:cs typeface="DM Sans"/>
              <a:sym typeface="DM Sans"/>
            </a:endParaRPr>
          </a:p>
        </p:txBody>
      </p:sp>
      <p:pic>
        <p:nvPicPr>
          <p:cNvPr id="468" name="Google Shape;468;p106"/>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469" name="Google Shape;469;p106"/>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8"/>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Conectando el DAO al negocio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9"/>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486" name="Google Shape;486;p109"/>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los DAOs generados, podemos comenzar a llenar los controladores con lógica real, de manera que podremos comenzar a conectar todos nuestros elementos. </a:t>
            </a:r>
            <a:endParaRPr sz="1350">
              <a:latin typeface="DM Sans"/>
              <a:ea typeface="DM Sans"/>
              <a:cs typeface="DM Sans"/>
              <a:sym typeface="DM Sans"/>
            </a:endParaRPr>
          </a:p>
        </p:txBody>
      </p:sp>
      <p:sp>
        <p:nvSpPr>
          <p:cNvPr id="487" name="Google Shape;487;p109"/>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directamente el DAO en el negocio y rellenaremos los controladores para que cumplan con las acciones planteadas al inicio del ejercicio.</a:t>
            </a:r>
            <a:endParaRPr sz="135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10"/>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negocio</a:t>
            </a:r>
            <a:endParaRPr sz="3000" b="1" i="0" u="none" strike="noStrike" cap="none">
              <a:solidFill>
                <a:schemeClr val="lt1"/>
              </a:solidFill>
              <a:latin typeface="DM Sans"/>
              <a:ea typeface="DM Sans"/>
              <a:cs typeface="DM Sans"/>
              <a:sym typeface="DM Sans"/>
            </a:endParaRPr>
          </a:p>
        </p:txBody>
      </p:sp>
      <p:pic>
        <p:nvPicPr>
          <p:cNvPr id="493" name="Google Shape;493;p110"/>
          <p:cNvPicPr preferRelativeResize="0"/>
          <p:nvPr/>
        </p:nvPicPr>
        <p:blipFill>
          <a:blip r:embed="rId3">
            <a:alphaModFix/>
          </a:blip>
          <a:stretch>
            <a:fillRect/>
          </a:stretch>
        </p:blipFill>
        <p:spPr>
          <a:xfrm>
            <a:off x="1122363" y="696425"/>
            <a:ext cx="6899278" cy="4238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11"/>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usuario</a:t>
            </a:r>
            <a:endParaRPr sz="3000" b="1" i="0" u="none" strike="noStrike" cap="none">
              <a:solidFill>
                <a:schemeClr val="lt1"/>
              </a:solidFill>
              <a:latin typeface="DM Sans"/>
              <a:ea typeface="DM Sans"/>
              <a:cs typeface="DM Sans"/>
              <a:sym typeface="DM Sans"/>
            </a:endParaRPr>
          </a:p>
        </p:txBody>
      </p:sp>
      <p:pic>
        <p:nvPicPr>
          <p:cNvPr id="499" name="Google Shape;499;p111"/>
          <p:cNvPicPr preferRelativeResize="0"/>
          <p:nvPr/>
        </p:nvPicPr>
        <p:blipFill>
          <a:blip r:embed="rId3">
            <a:alphaModFix/>
          </a:blip>
          <a:stretch>
            <a:fillRect/>
          </a:stretch>
        </p:blipFill>
        <p:spPr>
          <a:xfrm>
            <a:off x="964750" y="752700"/>
            <a:ext cx="7214493" cy="423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12"/>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1</a:t>
            </a:r>
            <a:endParaRPr sz="3000" b="1" i="0" u="none" strike="noStrike" cap="none">
              <a:solidFill>
                <a:schemeClr val="lt1"/>
              </a:solidFill>
              <a:latin typeface="DM Sans"/>
              <a:ea typeface="DM Sans"/>
              <a:cs typeface="DM Sans"/>
              <a:sym typeface="DM Sans"/>
            </a:endParaRPr>
          </a:p>
        </p:txBody>
      </p:sp>
      <p:pic>
        <p:nvPicPr>
          <p:cNvPr id="505" name="Google Shape;505;p112"/>
          <p:cNvPicPr preferRelativeResize="0"/>
          <p:nvPr/>
        </p:nvPicPr>
        <p:blipFill>
          <a:blip r:embed="rId3">
            <a:alphaModFix/>
          </a:blip>
          <a:stretch>
            <a:fillRect/>
          </a:stretch>
        </p:blipFill>
        <p:spPr>
          <a:xfrm>
            <a:off x="871538" y="1270425"/>
            <a:ext cx="7400925" cy="3743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2923</TotalTime>
  <Words>832</Words>
  <Application>Microsoft Office PowerPoint</Application>
  <PresentationFormat>Presentación en pantalla (16:9)</PresentationFormat>
  <Paragraphs>77</Paragraphs>
  <Slides>27</Slides>
  <Notes>27</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27</vt:i4>
      </vt:variant>
    </vt:vector>
  </HeadingPairs>
  <TitlesOfParts>
    <vt:vector size="34" baseType="lpstr">
      <vt:lpstr>Anton</vt:lpstr>
      <vt:lpstr>DM Sans</vt:lpstr>
      <vt:lpstr>Arial</vt:lpstr>
      <vt:lpstr>Helvetica Neue Light</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32</cp:revision>
  <dcterms:modified xsi:type="dcterms:W3CDTF">2024-02-02T23:57:09Z</dcterms:modified>
</cp:coreProperties>
</file>